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aleway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regular.fntdata"/><Relationship Id="rId25" Type="http://schemas.openxmlformats.org/officeDocument/2006/relationships/slide" Target="slides/slide20.xml"/><Relationship Id="rId28" Type="http://schemas.openxmlformats.org/officeDocument/2006/relationships/font" Target="fonts/Raleway-italic.fntdata"/><Relationship Id="rId27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5f199c328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5f199c328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5f329e5f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5f329e5f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5f329e5f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5f329e5f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45f329e5f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45f329e5f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5f329e5f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45f329e5f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45f329e5f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45f329e5f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45f329e5fd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45f329e5f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5f329e5f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45f329e5f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45f329e5fd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45f329e5fd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45f329e5fd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45f329e5fd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5f199c328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5f199c328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45f329e5fd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45f329e5fd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5f199c328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5f199c328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45f199c328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45f199c328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45f199c328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45f199c328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45f199c328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45f199c328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45f199c328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45f199c328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5f199c328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5f199c328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5f199c328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5f199c328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504075" y="1322450"/>
            <a:ext cx="3545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Nervous System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504077" y="3193475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Shivam Singh</a:t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9267" y="1322450"/>
            <a:ext cx="5094733" cy="382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Refractory Period</a:t>
            </a:r>
            <a:endParaRPr/>
          </a:p>
        </p:txBody>
      </p:sp>
      <p:sp>
        <p:nvSpPr>
          <p:cNvPr id="150" name="Google Shape;150;p22"/>
          <p:cNvSpPr txBox="1"/>
          <p:nvPr>
            <p:ph idx="1" type="body"/>
          </p:nvPr>
        </p:nvSpPr>
        <p:spPr>
          <a:xfrm>
            <a:off x="729450" y="2078875"/>
            <a:ext cx="29715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During falling phase of action potential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New graded potentials cannot be initiated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Due to blocked Na</a:t>
            </a:r>
            <a:r>
              <a:rPr baseline="30000" lang="en"/>
              <a:t>+</a:t>
            </a:r>
            <a:r>
              <a:rPr lang="en"/>
              <a:t> channels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NOT due to ion gradient</a:t>
            </a:r>
            <a:endParaRPr/>
          </a:p>
        </p:txBody>
      </p:sp>
      <p:pic>
        <p:nvPicPr>
          <p:cNvPr id="151" name="Google Shape;151;p22"/>
          <p:cNvPicPr preferRelativeResize="0"/>
          <p:nvPr/>
        </p:nvPicPr>
        <p:blipFill rotWithShape="1">
          <a:blip r:embed="rId3">
            <a:alphaModFix/>
          </a:blip>
          <a:srcRect b="34038" l="38493" r="32664" t="28052"/>
          <a:stretch/>
        </p:blipFill>
        <p:spPr>
          <a:xfrm>
            <a:off x="4805250" y="1155225"/>
            <a:ext cx="3551700" cy="379925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2"/>
          <p:cNvSpPr/>
          <p:nvPr/>
        </p:nvSpPr>
        <p:spPr>
          <a:xfrm>
            <a:off x="6715400" y="1826575"/>
            <a:ext cx="656400" cy="27657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22"/>
          <p:cNvPicPr preferRelativeResize="0"/>
          <p:nvPr/>
        </p:nvPicPr>
        <p:blipFill rotWithShape="1">
          <a:blip r:embed="rId3">
            <a:alphaModFix/>
          </a:blip>
          <a:srcRect b="71578" l="62203" r="4964" t="7719"/>
          <a:stretch/>
        </p:blipFill>
        <p:spPr>
          <a:xfrm>
            <a:off x="2069350" y="3729926"/>
            <a:ext cx="2502651" cy="12842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"/>
          <p:cNvSpPr/>
          <p:nvPr/>
        </p:nvSpPr>
        <p:spPr>
          <a:xfrm>
            <a:off x="2457350" y="4437150"/>
            <a:ext cx="248700" cy="2787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55" name="Google Shape;155;p22"/>
          <p:cNvSpPr txBox="1"/>
          <p:nvPr/>
        </p:nvSpPr>
        <p:spPr>
          <a:xfrm>
            <a:off x="7312325" y="2078875"/>
            <a:ext cx="9750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No action potentials allowed</a:t>
            </a:r>
            <a:endParaRPr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Conduction of Action Potential: 1</a:t>
            </a:r>
            <a:endParaRPr/>
          </a:p>
        </p:txBody>
      </p:sp>
      <p:pic>
        <p:nvPicPr>
          <p:cNvPr id="161" name="Google Shape;161;p23"/>
          <p:cNvPicPr preferRelativeResize="0"/>
          <p:nvPr/>
        </p:nvPicPr>
        <p:blipFill rotWithShape="1">
          <a:blip r:embed="rId3">
            <a:alphaModFix/>
          </a:blip>
          <a:srcRect b="72727" l="0" r="0" t="0"/>
          <a:stretch/>
        </p:blipFill>
        <p:spPr>
          <a:xfrm>
            <a:off x="1917175" y="2466800"/>
            <a:ext cx="5313250" cy="237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Conduction of Action Potential: 2 </a:t>
            </a:r>
            <a:endParaRPr/>
          </a:p>
        </p:txBody>
      </p:sp>
      <p:pic>
        <p:nvPicPr>
          <p:cNvPr id="167" name="Google Shape;167;p24"/>
          <p:cNvPicPr preferRelativeResize="0"/>
          <p:nvPr/>
        </p:nvPicPr>
        <p:blipFill rotWithShape="1">
          <a:blip r:embed="rId3">
            <a:alphaModFix/>
          </a:blip>
          <a:srcRect b="37703" l="0" r="0" t="26161"/>
          <a:stretch/>
        </p:blipFill>
        <p:spPr>
          <a:xfrm>
            <a:off x="1909250" y="1945850"/>
            <a:ext cx="5223999" cy="309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Conduction of Action Potential: 3 </a:t>
            </a:r>
            <a:endParaRPr/>
          </a:p>
        </p:txBody>
      </p:sp>
      <p:pic>
        <p:nvPicPr>
          <p:cNvPr id="173" name="Google Shape;173;p25"/>
          <p:cNvPicPr preferRelativeResize="0"/>
          <p:nvPr/>
        </p:nvPicPr>
        <p:blipFill rotWithShape="1">
          <a:blip r:embed="rId3">
            <a:alphaModFix/>
          </a:blip>
          <a:srcRect b="0" l="0" r="0" t="62155"/>
          <a:stretch/>
        </p:blipFill>
        <p:spPr>
          <a:xfrm>
            <a:off x="2278275" y="1810449"/>
            <a:ext cx="5252926" cy="32627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4" name="Google Shape;174;p25"/>
          <p:cNvCxnSpPr/>
          <p:nvPr/>
        </p:nvCxnSpPr>
        <p:spPr>
          <a:xfrm rot="10800000">
            <a:off x="2447275" y="3302975"/>
            <a:ext cx="12636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75" name="Google Shape;175;p25"/>
          <p:cNvSpPr/>
          <p:nvPr/>
        </p:nvSpPr>
        <p:spPr>
          <a:xfrm>
            <a:off x="2795600" y="3104000"/>
            <a:ext cx="616800" cy="4476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Evolution: Faster Transmission of Signals</a:t>
            </a:r>
            <a:endParaRPr/>
          </a:p>
        </p:txBody>
      </p:sp>
      <p:sp>
        <p:nvSpPr>
          <p:cNvPr id="181" name="Google Shape;181;p26"/>
          <p:cNvSpPr txBox="1"/>
          <p:nvPr>
            <p:ph idx="1" type="body"/>
          </p:nvPr>
        </p:nvSpPr>
        <p:spPr>
          <a:xfrm>
            <a:off x="440875" y="2078875"/>
            <a:ext cx="3329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Faster signal = quicker response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Escape predator or get prey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Wide axons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Squid 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1mm long axon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Insulated axons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Humans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Myelin sheath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2575" y="2037975"/>
            <a:ext cx="5761424" cy="310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Saltatory Conduction</a:t>
            </a:r>
            <a:endParaRPr/>
          </a:p>
        </p:txBody>
      </p:sp>
      <p:sp>
        <p:nvSpPr>
          <p:cNvPr id="188" name="Google Shape;188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Nodes of Ranvier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Action potential travel along axon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“Leaps” from node to node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“Saltare” → to leap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6425" y="2571750"/>
            <a:ext cx="5787575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7"/>
          <p:cNvSpPr txBox="1"/>
          <p:nvPr/>
        </p:nvSpPr>
        <p:spPr>
          <a:xfrm>
            <a:off x="3183600" y="4636125"/>
            <a:ext cx="1950000" cy="507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8"/>
          <p:cNvSpPr txBox="1"/>
          <p:nvPr>
            <p:ph type="title"/>
          </p:nvPr>
        </p:nvSpPr>
        <p:spPr>
          <a:xfrm>
            <a:off x="727650" y="12058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Communication through Neurotransmitters</a:t>
            </a:r>
            <a:endParaRPr/>
          </a:p>
        </p:txBody>
      </p:sp>
      <p:pic>
        <p:nvPicPr>
          <p:cNvPr id="196" name="Google Shape;19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0400" y="1741025"/>
            <a:ext cx="6090276" cy="34024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7" name="Google Shape;197;p28"/>
          <p:cNvCxnSpPr/>
          <p:nvPr/>
        </p:nvCxnSpPr>
        <p:spPr>
          <a:xfrm flipH="1" rot="10800000">
            <a:off x="1084425" y="3452300"/>
            <a:ext cx="2556900" cy="507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8" name="Google Shape;198;p28"/>
          <p:cNvSpPr txBox="1"/>
          <p:nvPr/>
        </p:nvSpPr>
        <p:spPr>
          <a:xfrm>
            <a:off x="308400" y="3860100"/>
            <a:ext cx="865500" cy="7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SNARE protein</a:t>
            </a:r>
            <a:endParaRPr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Receiving</a:t>
            </a:r>
            <a:r>
              <a:rPr lang="en"/>
              <a:t> Signals </a:t>
            </a:r>
            <a:endParaRPr/>
          </a:p>
        </p:txBody>
      </p:sp>
      <p:sp>
        <p:nvSpPr>
          <p:cNvPr id="204" name="Google Shape;204;p29"/>
          <p:cNvSpPr txBox="1"/>
          <p:nvPr>
            <p:ph idx="1" type="body"/>
          </p:nvPr>
        </p:nvSpPr>
        <p:spPr>
          <a:xfrm>
            <a:off x="729450" y="2078875"/>
            <a:ext cx="3359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Types of receptors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Metatropic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Ionotropic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Response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Inhibitory </a:t>
            </a:r>
            <a:r>
              <a:rPr lang="en" sz="1800"/>
              <a:t>postsynaptic</a:t>
            </a:r>
            <a:r>
              <a:rPr lang="en" sz="1800"/>
              <a:t> potential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Excitatory </a:t>
            </a:r>
            <a:r>
              <a:rPr lang="en" sz="1800"/>
              <a:t>postsynaptic potential </a:t>
            </a:r>
            <a:endParaRPr sz="1800"/>
          </a:p>
        </p:txBody>
      </p:sp>
      <p:pic>
        <p:nvPicPr>
          <p:cNvPr id="205" name="Google Shape;20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7675" y="845575"/>
            <a:ext cx="3787376" cy="3787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0"/>
          <p:cNvSpPr txBox="1"/>
          <p:nvPr>
            <p:ph type="title"/>
          </p:nvPr>
        </p:nvSpPr>
        <p:spPr>
          <a:xfrm>
            <a:off x="727650" y="11793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Summation of Postsynaptic Signals</a:t>
            </a:r>
            <a:endParaRPr/>
          </a:p>
        </p:txBody>
      </p:sp>
      <p:sp>
        <p:nvSpPr>
          <p:cNvPr id="211" name="Google Shape;211;p30"/>
          <p:cNvSpPr txBox="1"/>
          <p:nvPr>
            <p:ph idx="1" type="body"/>
          </p:nvPr>
        </p:nvSpPr>
        <p:spPr>
          <a:xfrm>
            <a:off x="727650" y="16151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EPSPs add together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Temporal summation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EPSPs excite different synapses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Spatial summation</a:t>
            </a:r>
            <a:endParaRPr/>
          </a:p>
        </p:txBody>
      </p:sp>
      <p:pic>
        <p:nvPicPr>
          <p:cNvPr id="212" name="Google Shape;21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96891"/>
            <a:ext cx="9144001" cy="2546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Neurotransmitters: </a:t>
            </a:r>
            <a:r>
              <a:rPr lang="en"/>
              <a:t>Acetylcholine</a:t>
            </a:r>
            <a:endParaRPr/>
          </a:p>
        </p:txBody>
      </p:sp>
      <p:sp>
        <p:nvSpPr>
          <p:cNvPr id="218" name="Google Shape;218;p3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Acetylcholine</a:t>
            </a:r>
            <a:r>
              <a:rPr lang="en"/>
              <a:t> is excitatory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Not in heart</a:t>
            </a:r>
            <a:endParaRPr/>
          </a:p>
        </p:txBody>
      </p:sp>
      <p:pic>
        <p:nvPicPr>
          <p:cNvPr id="219" name="Google Shape;21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2275" y="1741050"/>
            <a:ext cx="3761724" cy="3402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Nervous Systems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594625" y="2078875"/>
            <a:ext cx="2510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Nerve net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Ganglia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Segmentally arranged clusters of neurons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Cephalization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Sensory neurons and interneuron cluster at front</a:t>
            </a:r>
            <a:endParaRPr/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5341" y="2148925"/>
            <a:ext cx="6038659" cy="2994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/>
          <p:cNvSpPr txBox="1"/>
          <p:nvPr>
            <p:ph type="title"/>
          </p:nvPr>
        </p:nvSpPr>
        <p:spPr>
          <a:xfrm>
            <a:off x="727650" y="12291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Neurotransmitters </a:t>
            </a:r>
            <a:endParaRPr/>
          </a:p>
        </p:txBody>
      </p:sp>
      <p:pic>
        <p:nvPicPr>
          <p:cNvPr id="225" name="Google Shape;225;p32"/>
          <p:cNvPicPr preferRelativeResize="0"/>
          <p:nvPr/>
        </p:nvPicPr>
        <p:blipFill rotWithShape="1">
          <a:blip r:embed="rId3">
            <a:alphaModFix/>
          </a:blip>
          <a:srcRect b="58129" l="0" r="0" t="0"/>
          <a:stretch/>
        </p:blipFill>
        <p:spPr>
          <a:xfrm>
            <a:off x="585600" y="1764324"/>
            <a:ext cx="3986399" cy="2235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2"/>
          <p:cNvPicPr preferRelativeResize="0"/>
          <p:nvPr/>
        </p:nvPicPr>
        <p:blipFill rotWithShape="1">
          <a:blip r:embed="rId3">
            <a:alphaModFix/>
          </a:blip>
          <a:srcRect b="0" l="-5558" r="-1749" t="42146"/>
          <a:stretch/>
        </p:blipFill>
        <p:spPr>
          <a:xfrm>
            <a:off x="4695800" y="1764325"/>
            <a:ext cx="4277674" cy="3088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Anatomy of Neuron</a:t>
            </a:r>
            <a:endParaRPr/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3531" y="1853850"/>
            <a:ext cx="5160546" cy="3117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 txBox="1"/>
          <p:nvPr/>
        </p:nvSpPr>
        <p:spPr>
          <a:xfrm>
            <a:off x="6446775" y="1780825"/>
            <a:ext cx="2238300" cy="1840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5"/>
          <p:cNvSpPr txBox="1"/>
          <p:nvPr/>
        </p:nvSpPr>
        <p:spPr>
          <a:xfrm>
            <a:off x="865550" y="1930050"/>
            <a:ext cx="2616600" cy="22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Soma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Cell body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Nucleus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Dendrites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Excitatory or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inhibitory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response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Neurotransmitters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Axon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Axon hillock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Glial Cells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NOT neurons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Important supporting roles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7650" y="12291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information is processed</a:t>
            </a:r>
            <a:endParaRPr/>
          </a:p>
        </p:txBody>
      </p:sp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9700" y="1853850"/>
            <a:ext cx="4240809" cy="3137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1225" y="1916725"/>
            <a:ext cx="2855125" cy="322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CNS / PNS</a:t>
            </a:r>
            <a:endParaRPr/>
          </a:p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729450" y="2078875"/>
            <a:ext cx="30312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Nervous System is composed of: 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Central Nervous System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Carry out integration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Peripheral Nervous System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Carry information out of and into the CNS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Lots of neurons together form nerves</a:t>
            </a:r>
            <a:endParaRPr/>
          </a:p>
        </p:txBody>
      </p:sp>
      <p:pic>
        <p:nvPicPr>
          <p:cNvPr id="117" name="Google Shape;11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729425"/>
            <a:ext cx="3508700" cy="432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Membrane Potential</a:t>
            </a:r>
            <a:endParaRPr/>
          </a:p>
        </p:txBody>
      </p:sp>
      <p:sp>
        <p:nvSpPr>
          <p:cNvPr id="123" name="Google Shape;123;p18"/>
          <p:cNvSpPr txBox="1"/>
          <p:nvPr>
            <p:ph idx="1" type="body"/>
          </p:nvPr>
        </p:nvSpPr>
        <p:spPr>
          <a:xfrm>
            <a:off x="729450" y="1949525"/>
            <a:ext cx="3369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sodium and potassium pump maintain membrane equilibrium: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3 Na</a:t>
            </a:r>
            <a:r>
              <a:rPr baseline="30000" lang="en"/>
              <a:t>+</a:t>
            </a:r>
            <a:r>
              <a:rPr lang="en"/>
              <a:t> out and 2 K</a:t>
            </a:r>
            <a:r>
              <a:rPr baseline="30000" lang="en"/>
              <a:t>+</a:t>
            </a:r>
            <a:r>
              <a:rPr lang="en"/>
              <a:t> in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Creates negative charge inside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Most membrane potential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POTASSIUM CHANNELS</a:t>
            </a:r>
            <a:endParaRPr/>
          </a:p>
        </p:txBody>
      </p:sp>
      <p:pic>
        <p:nvPicPr>
          <p:cNvPr id="124" name="Google Shape;12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8750" y="1903715"/>
            <a:ext cx="4588849" cy="30873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Important Ion Concentrations</a:t>
            </a:r>
            <a:endParaRPr/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729450" y="2078875"/>
            <a:ext cx="28221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the formula for E</a:t>
            </a:r>
            <a:r>
              <a:rPr baseline="-25000" lang="en"/>
              <a:t>ion</a:t>
            </a:r>
            <a:r>
              <a:rPr lang="en"/>
              <a:t> 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Charge from K</a:t>
            </a:r>
            <a:r>
              <a:rPr baseline="30000" lang="en"/>
              <a:t>+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-90 mV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Charge from Na</a:t>
            </a:r>
            <a:r>
              <a:rPr baseline="30000" lang="en"/>
              <a:t>+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+62 mV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Most K</a:t>
            </a:r>
            <a:r>
              <a:rPr baseline="30000" lang="en"/>
              <a:t>+</a:t>
            </a:r>
            <a:r>
              <a:rPr lang="en"/>
              <a:t> but some Na</a:t>
            </a:r>
            <a:r>
              <a:rPr baseline="30000" lang="en"/>
              <a:t>+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≈ -70 mV</a:t>
            </a:r>
            <a:endParaRPr/>
          </a:p>
        </p:txBody>
      </p:sp>
      <p:pic>
        <p:nvPicPr>
          <p:cNvPr id="131" name="Google Shape;131;p19"/>
          <p:cNvPicPr preferRelativeResize="0"/>
          <p:nvPr/>
        </p:nvPicPr>
        <p:blipFill rotWithShape="1">
          <a:blip r:embed="rId3">
            <a:alphaModFix/>
          </a:blip>
          <a:srcRect b="0" l="0" r="0" t="22088"/>
          <a:stretch/>
        </p:blipFill>
        <p:spPr>
          <a:xfrm>
            <a:off x="3634325" y="2078875"/>
            <a:ext cx="3940524" cy="166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4325" y="3740325"/>
            <a:ext cx="3940526" cy="977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/>
          <p:nvPr>
            <p:ph type="title"/>
          </p:nvPr>
        </p:nvSpPr>
        <p:spPr>
          <a:xfrm>
            <a:off x="729463" y="12589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 of ion channels in Neurons</a:t>
            </a:r>
            <a:endParaRPr/>
          </a:p>
        </p:txBody>
      </p:sp>
      <p:pic>
        <p:nvPicPr>
          <p:cNvPr id="138" name="Google Shape;13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75" y="1751775"/>
            <a:ext cx="7688698" cy="3326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0475" y="509300"/>
            <a:ext cx="5694324" cy="4634199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1"/>
          <p:cNvSpPr txBox="1"/>
          <p:nvPr/>
        </p:nvSpPr>
        <p:spPr>
          <a:xfrm>
            <a:off x="586975" y="925225"/>
            <a:ext cx="1194000" cy="56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